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0" r:id="rId2"/>
    <p:sldId id="277" r:id="rId3"/>
    <p:sldId id="285" r:id="rId4"/>
    <p:sldId id="284" r:id="rId5"/>
    <p:sldId id="279" r:id="rId6"/>
    <p:sldId id="287" r:id="rId7"/>
    <p:sldId id="280" r:id="rId8"/>
    <p:sldId id="288" r:id="rId9"/>
    <p:sldId id="2691" r:id="rId1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300"/>
    <a:srgbClr val="00539F"/>
    <a:srgbClr val="83B81A"/>
    <a:srgbClr val="0092D0"/>
    <a:srgbClr val="FFFF00"/>
    <a:srgbClr val="A6A6A6"/>
    <a:srgbClr val="C90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rentino.local\Turismo\05%20INNOVAZIONE%20E%20CONOSCENZA\02%20PROGETTI%20E%20CONOSCENZA\CONOSCENZA\RICHIESTE%20DATI\interne\PO%202022\dati_p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rentino.local\Turismo\05%20INNOVAZIONE%20E%20CONOSCENZA\02%20PROGETTI%20E%20CONOSCENZA\CONOSCENZA\RICHIESTE%20DATI\interne\PO%202022\dati_p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rentino.local\Turismo\05%20INNOVAZIONE%20E%20CONOSCENZA\02%20PROGETTI%20E%20CONOSCENZA\CONOSCENZA\RICHIESTE%20DATI\interne\PO%202022\dati_p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rentino.local\Turismo\05%20INNOVAZIONE%20E%20CONOSCENZA\02%20PROGETTI%20E%20CONOSCENZA\CONOSCENZA\RICHIESTE%20DATI\interne\PO%202022\dati_p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rentino.local\Turismo\05%20INNOVAZIONE%20E%20CONOSCENZA\02%20PROGETTI%20E%20CONOSCENZA\CONOSCENZA\RICHIESTE%20DATI\interne\PO%202022\dati_p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ccagnanp\Desktop\dati_cs_estate%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ccagnanp\Desktop\dati_cs_estate%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dati!$B$1</c:f>
              <c:strCache>
                <c:ptCount val="1"/>
                <c:pt idx="0">
                  <c:v>Arrivi</c:v>
                </c:pt>
              </c:strCache>
            </c:strRef>
          </c:tx>
          <c:spPr>
            <a:solidFill>
              <a:srgbClr val="0092D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52-4FE7-9BAA-9AC99CB432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dati!$A$2:$A$9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dati!$B$2:$B$9</c:f>
              <c:numCache>
                <c:formatCode>_-* #,##0_-;\-* #,##0_-;_-* "-"??_-;_-@_-</c:formatCode>
                <c:ptCount val="8"/>
                <c:pt idx="0">
                  <c:v>2192418</c:v>
                </c:pt>
                <c:pt idx="1">
                  <c:v>2365489</c:v>
                </c:pt>
                <c:pt idx="2">
                  <c:v>2508699</c:v>
                </c:pt>
                <c:pt idx="3">
                  <c:v>2562334</c:v>
                </c:pt>
                <c:pt idx="4">
                  <c:v>2669096</c:v>
                </c:pt>
                <c:pt idx="5">
                  <c:v>1758369</c:v>
                </c:pt>
                <c:pt idx="6">
                  <c:v>2477788</c:v>
                </c:pt>
                <c:pt idx="7">
                  <c:v>2834940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2-4FE7-9BAA-9AC99CB43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6117640"/>
        <c:axId val="686119280"/>
      </c:barChart>
      <c:catAx>
        <c:axId val="68611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6119280"/>
        <c:crosses val="autoZero"/>
        <c:auto val="1"/>
        <c:lblAlgn val="ctr"/>
        <c:lblOffset val="100"/>
        <c:noMultiLvlLbl val="0"/>
      </c:catAx>
      <c:valAx>
        <c:axId val="68611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6117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22481625594462E-2"/>
          <c:y val="1.8207885304659499E-2"/>
          <c:w val="0.90262343277129264"/>
          <c:h val="0.9010478494623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dati!$C$1</c:f>
              <c:strCache>
                <c:ptCount val="1"/>
                <c:pt idx="0">
                  <c:v>Presenze</c:v>
                </c:pt>
              </c:strCache>
            </c:strRef>
          </c:tx>
          <c:spPr>
            <a:solidFill>
              <a:srgbClr val="0092D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4E-4544-8556-4107F9573D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dati!$A$2:$A$9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dati!$C$2:$C$9</c:f>
              <c:numCache>
                <c:formatCode>_-* #,##0_-;\-* #,##0_-;_-* "-"??_-;_-@_-</c:formatCode>
                <c:ptCount val="8"/>
                <c:pt idx="0">
                  <c:v>9547106</c:v>
                </c:pt>
                <c:pt idx="1">
                  <c:v>10147735</c:v>
                </c:pt>
                <c:pt idx="2">
                  <c:v>10674271</c:v>
                </c:pt>
                <c:pt idx="3">
                  <c:v>10689893</c:v>
                </c:pt>
                <c:pt idx="4">
                  <c:v>10991121</c:v>
                </c:pt>
                <c:pt idx="5">
                  <c:v>7199572</c:v>
                </c:pt>
                <c:pt idx="6">
                  <c:v>10272300</c:v>
                </c:pt>
                <c:pt idx="7">
                  <c:v>11498303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4E-4544-8556-4107F9573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6117640"/>
        <c:axId val="686119280"/>
      </c:barChart>
      <c:catAx>
        <c:axId val="68611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6119280"/>
        <c:crosses val="autoZero"/>
        <c:auto val="1"/>
        <c:lblAlgn val="ctr"/>
        <c:lblOffset val="100"/>
        <c:noMultiLvlLbl val="0"/>
      </c:catAx>
      <c:valAx>
        <c:axId val="686119280"/>
        <c:scaling>
          <c:orientation val="minMax"/>
          <c:max val="12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86117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174502036051008E-2"/>
          <c:y val="2.7739327274683406E-2"/>
          <c:w val="0.8714287222932442"/>
          <c:h val="0.841682702283573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dati!$B$12</c:f>
              <c:strCache>
                <c:ptCount val="1"/>
                <c:pt idx="0">
                  <c:v>Internazionali</c:v>
                </c:pt>
              </c:strCache>
            </c:strRef>
          </c:tx>
          <c:spPr>
            <a:solidFill>
              <a:srgbClr val="D5D30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5.0287380500651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A5-4841-BF19-002E3ADE4D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dati!$A$13:$A$20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dati!$B$13:$B$20</c:f>
              <c:numCache>
                <c:formatCode>_-* #,##0_-;\-* #,##0_-;_-* "-"??_-;_-@_-</c:formatCode>
                <c:ptCount val="8"/>
                <c:pt idx="0">
                  <c:v>3934172</c:v>
                </c:pt>
                <c:pt idx="1">
                  <c:v>4240836</c:v>
                </c:pt>
                <c:pt idx="2">
                  <c:v>4399147</c:v>
                </c:pt>
                <c:pt idx="3">
                  <c:v>4312553</c:v>
                </c:pt>
                <c:pt idx="4">
                  <c:v>4449384</c:v>
                </c:pt>
                <c:pt idx="5">
                  <c:v>1772984</c:v>
                </c:pt>
                <c:pt idx="6">
                  <c:v>3353921</c:v>
                </c:pt>
                <c:pt idx="7">
                  <c:v>4540698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A5-4841-BF19-002E3ADE4DF2}"/>
            </c:ext>
          </c:extLst>
        </c:ser>
        <c:ser>
          <c:idx val="1"/>
          <c:order val="1"/>
          <c:tx>
            <c:strRef>
              <c:f>dati!$C$12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rgbClr val="0053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t" anchorCtr="0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dati!$A$13:$A$20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dati!$C$13:$C$20</c:f>
              <c:numCache>
                <c:formatCode>_-* #,##0_-;\-* #,##0_-;_-* "-"??_-;_-@_-</c:formatCode>
                <c:ptCount val="8"/>
                <c:pt idx="0">
                  <c:v>5612934</c:v>
                </c:pt>
                <c:pt idx="1">
                  <c:v>5906899</c:v>
                </c:pt>
                <c:pt idx="2">
                  <c:v>6275124</c:v>
                </c:pt>
                <c:pt idx="3">
                  <c:v>6377340</c:v>
                </c:pt>
                <c:pt idx="4">
                  <c:v>6541737</c:v>
                </c:pt>
                <c:pt idx="5">
                  <c:v>5426588</c:v>
                </c:pt>
                <c:pt idx="6">
                  <c:v>6918379</c:v>
                </c:pt>
                <c:pt idx="7">
                  <c:v>6957605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A5-4841-BF19-002E3ADE4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8415407"/>
        <c:axId val="1688420815"/>
      </c:barChart>
      <c:lineChart>
        <c:grouping val="stacked"/>
        <c:varyColors val="0"/>
        <c:ser>
          <c:idx val="2"/>
          <c:order val="2"/>
          <c:tx>
            <c:strRef>
              <c:f>dati!$D$12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strRef>
              <c:f>dati!$A$13:$A$20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dati!$D$13:$D$20</c:f>
              <c:numCache>
                <c:formatCode>_-* #,##0_-;\-* #,##0_-;_-* "-"??_-;_-@_-</c:formatCode>
                <c:ptCount val="8"/>
                <c:pt idx="0">
                  <c:v>9547106</c:v>
                </c:pt>
                <c:pt idx="1">
                  <c:v>10147735</c:v>
                </c:pt>
                <c:pt idx="2">
                  <c:v>10674271</c:v>
                </c:pt>
                <c:pt idx="3">
                  <c:v>10689893</c:v>
                </c:pt>
                <c:pt idx="4">
                  <c:v>10991121</c:v>
                </c:pt>
                <c:pt idx="5">
                  <c:v>7199572</c:v>
                </c:pt>
                <c:pt idx="6">
                  <c:v>10272300</c:v>
                </c:pt>
                <c:pt idx="7">
                  <c:v>11498303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A5-4841-BF19-002E3ADE4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8415407"/>
        <c:axId val="1688420815"/>
      </c:lineChart>
      <c:catAx>
        <c:axId val="168841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8420815"/>
        <c:crosses val="autoZero"/>
        <c:auto val="1"/>
        <c:lblAlgn val="ctr"/>
        <c:lblOffset val="100"/>
        <c:noMultiLvlLbl val="0"/>
      </c:catAx>
      <c:valAx>
        <c:axId val="1688420815"/>
        <c:scaling>
          <c:orientation val="minMax"/>
          <c:max val="12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8415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40-4E0B-AA60-017B4822362D}"/>
              </c:ext>
            </c:extLst>
          </c:dPt>
          <c:dPt>
            <c:idx val="4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40-4E0B-AA60-017B4822362D}"/>
              </c:ext>
            </c:extLst>
          </c:dPt>
          <c:dPt>
            <c:idx val="7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40-4E0B-AA60-017B4822362D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40-4E0B-AA60-017B4822362D}"/>
              </c:ext>
            </c:extLst>
          </c:dPt>
          <c:dPt>
            <c:idx val="12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40-4E0B-AA60-017B4822362D}"/>
              </c:ext>
            </c:extLst>
          </c:dPt>
          <c:dPt>
            <c:idx val="15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840-4E0B-AA60-017B4822362D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840-4E0B-AA60-017B4822362D}"/>
              </c:ext>
            </c:extLst>
          </c:dPt>
          <c:dPt>
            <c:idx val="20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840-4E0B-AA60-017B4822362D}"/>
              </c:ext>
            </c:extLst>
          </c:dPt>
          <c:dPt>
            <c:idx val="23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840-4E0B-AA60-017B4822362D}"/>
              </c:ext>
            </c:extLst>
          </c:dPt>
          <c:dPt>
            <c:idx val="2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840-4E0B-AA60-017B4822362D}"/>
              </c:ext>
            </c:extLst>
          </c:dPt>
          <c:dPt>
            <c:idx val="28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840-4E0B-AA60-017B4822362D}"/>
              </c:ext>
            </c:extLst>
          </c:dPt>
          <c:dPt>
            <c:idx val="31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840-4E0B-AA60-017B4822362D}"/>
              </c:ext>
            </c:extLst>
          </c:dPt>
          <c:dPt>
            <c:idx val="3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840-4E0B-AA60-017B4822362D}"/>
              </c:ext>
            </c:extLst>
          </c:dPt>
          <c:dPt>
            <c:idx val="36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840-4E0B-AA60-017B4822362D}"/>
              </c:ext>
            </c:extLst>
          </c:dPt>
          <c:dPt>
            <c:idx val="39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840-4E0B-AA60-017B4822362D}"/>
              </c:ext>
            </c:extLst>
          </c:dPt>
          <c:dPt>
            <c:idx val="44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840-4E0B-AA60-017B4822362D}"/>
              </c:ext>
            </c:extLst>
          </c:dPt>
          <c:dPt>
            <c:idx val="47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840-4E0B-AA60-017B4822362D}"/>
              </c:ext>
            </c:extLst>
          </c:dPt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40-4E0B-AA60-017B4822362D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40-4E0B-AA60-017B4822362D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40-4E0B-AA60-017B4822362D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40-4E0B-AA60-017B4822362D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40-4E0B-AA60-017B4822362D}"/>
                </c:ext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840-4E0B-AA60-017B4822362D}"/>
                </c:ext>
              </c:extLst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840-4E0B-AA60-017B4822362D}"/>
                </c:ext>
              </c:extLst>
            </c:dLbl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40-4E0B-AA60-017B4822362D}"/>
                </c:ext>
              </c:extLst>
            </c:dLbl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840-4E0B-AA60-017B4822362D}"/>
                </c:ext>
              </c:extLst>
            </c:dLbl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840-4E0B-AA60-017B4822362D}"/>
                </c:ext>
              </c:extLst>
            </c:dLbl>
            <c:dLbl>
              <c:idx val="4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840-4E0B-AA60-017B4822362D}"/>
                </c:ext>
              </c:extLst>
            </c:dLbl>
            <c:dLbl>
              <c:idx val="4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840-4E0B-AA60-017B482236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dati!$A$57:$B$104</c:f>
              <c:multiLvlStrCache>
                <c:ptCount val="48"/>
                <c:lvl>
                  <c:pt idx="0">
                    <c:v>2015</c:v>
                  </c:pt>
                  <c:pt idx="1">
                    <c:v>2016</c:v>
                  </c:pt>
                  <c:pt idx="2">
                    <c:v>2017</c:v>
                  </c:pt>
                  <c:pt idx="3">
                    <c:v>2018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2015</c:v>
                  </c:pt>
                  <c:pt idx="9">
                    <c:v>2016</c:v>
                  </c:pt>
                  <c:pt idx="10">
                    <c:v>2017</c:v>
                  </c:pt>
                  <c:pt idx="11">
                    <c:v>2018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2022</c:v>
                  </c:pt>
                  <c:pt idx="16">
                    <c:v>2015</c:v>
                  </c:pt>
                  <c:pt idx="17">
                    <c:v>2016</c:v>
                  </c:pt>
                  <c:pt idx="18">
                    <c:v>2017</c:v>
                  </c:pt>
                  <c:pt idx="19">
                    <c:v>2018</c:v>
                  </c:pt>
                  <c:pt idx="20">
                    <c:v>2019</c:v>
                  </c:pt>
                  <c:pt idx="21">
                    <c:v>2020</c:v>
                  </c:pt>
                  <c:pt idx="22">
                    <c:v>2021</c:v>
                  </c:pt>
                  <c:pt idx="23">
                    <c:v>2022</c:v>
                  </c:pt>
                  <c:pt idx="24">
                    <c:v>2015</c:v>
                  </c:pt>
                  <c:pt idx="25">
                    <c:v>2016</c:v>
                  </c:pt>
                  <c:pt idx="26">
                    <c:v>2017</c:v>
                  </c:pt>
                  <c:pt idx="27">
                    <c:v>2018</c:v>
                  </c:pt>
                  <c:pt idx="28">
                    <c:v>2019</c:v>
                  </c:pt>
                  <c:pt idx="29">
                    <c:v>2020</c:v>
                  </c:pt>
                  <c:pt idx="30">
                    <c:v>2021</c:v>
                  </c:pt>
                  <c:pt idx="31">
                    <c:v>2022</c:v>
                  </c:pt>
                  <c:pt idx="32">
                    <c:v>2015</c:v>
                  </c:pt>
                  <c:pt idx="33">
                    <c:v>2016</c:v>
                  </c:pt>
                  <c:pt idx="34">
                    <c:v>2017</c:v>
                  </c:pt>
                  <c:pt idx="35">
                    <c:v>2018</c:v>
                  </c:pt>
                  <c:pt idx="36">
                    <c:v>2019</c:v>
                  </c:pt>
                  <c:pt idx="37">
                    <c:v>2020</c:v>
                  </c:pt>
                  <c:pt idx="38">
                    <c:v>2021</c:v>
                  </c:pt>
                  <c:pt idx="39">
                    <c:v>2022</c:v>
                  </c:pt>
                  <c:pt idx="40">
                    <c:v>2015</c:v>
                  </c:pt>
                  <c:pt idx="41">
                    <c:v>2016</c:v>
                  </c:pt>
                  <c:pt idx="42">
                    <c:v>2017</c:v>
                  </c:pt>
                  <c:pt idx="43">
                    <c:v>2018</c:v>
                  </c:pt>
                  <c:pt idx="44">
                    <c:v>2019</c:v>
                  </c:pt>
                  <c:pt idx="45">
                    <c:v>2020</c:v>
                  </c:pt>
                  <c:pt idx="46">
                    <c:v>2021</c:v>
                  </c:pt>
                  <c:pt idx="47">
                    <c:v>2022</c:v>
                  </c:pt>
                </c:lvl>
                <c:lvl>
                  <c:pt idx="0">
                    <c:v>Maggio</c:v>
                  </c:pt>
                  <c:pt idx="8">
                    <c:v>Giugno</c:v>
                  </c:pt>
                  <c:pt idx="16">
                    <c:v>Luglio</c:v>
                  </c:pt>
                  <c:pt idx="24">
                    <c:v>Agosto</c:v>
                  </c:pt>
                  <c:pt idx="32">
                    <c:v>Settembre</c:v>
                  </c:pt>
                  <c:pt idx="40">
                    <c:v>Ottobre</c:v>
                  </c:pt>
                </c:lvl>
              </c:multiLvlStrCache>
            </c:multiLvlStrRef>
          </c:cat>
          <c:val>
            <c:numRef>
              <c:f>dati!$C$57:$C$104</c:f>
              <c:numCache>
                <c:formatCode>_-* #,##0_-;\-* #,##0_-;_-* "-"??_-;_-@_-</c:formatCode>
                <c:ptCount val="48"/>
                <c:pt idx="0">
                  <c:v>685230</c:v>
                </c:pt>
                <c:pt idx="1">
                  <c:v>717564</c:v>
                </c:pt>
                <c:pt idx="2">
                  <c:v>587528</c:v>
                </c:pt>
                <c:pt idx="3">
                  <c:v>773400</c:v>
                </c:pt>
                <c:pt idx="4">
                  <c:v>623582</c:v>
                </c:pt>
                <c:pt idx="5">
                  <c:v>44962</c:v>
                </c:pt>
                <c:pt idx="6">
                  <c:v>315085</c:v>
                </c:pt>
                <c:pt idx="7">
                  <c:v>650919</c:v>
                </c:pt>
                <c:pt idx="8">
                  <c:v>1079133</c:v>
                </c:pt>
                <c:pt idx="9">
                  <c:v>1056782</c:v>
                </c:pt>
                <c:pt idx="10">
                  <c:v>1358215</c:v>
                </c:pt>
                <c:pt idx="11">
                  <c:v>1269299</c:v>
                </c:pt>
                <c:pt idx="12">
                  <c:v>1458062</c:v>
                </c:pt>
                <c:pt idx="13">
                  <c:v>350696</c:v>
                </c:pt>
                <c:pt idx="14">
                  <c:v>1013594</c:v>
                </c:pt>
                <c:pt idx="15">
                  <c:v>1595004</c:v>
                </c:pt>
                <c:pt idx="16">
                  <c:v>2718760</c:v>
                </c:pt>
                <c:pt idx="17">
                  <c:v>2914049</c:v>
                </c:pt>
                <c:pt idx="18">
                  <c:v>3072167</c:v>
                </c:pt>
                <c:pt idx="19">
                  <c:v>3065107</c:v>
                </c:pt>
                <c:pt idx="20">
                  <c:v>3129095</c:v>
                </c:pt>
                <c:pt idx="21">
                  <c:v>1960082</c:v>
                </c:pt>
                <c:pt idx="22">
                  <c:v>2881056</c:v>
                </c:pt>
                <c:pt idx="23">
                  <c:v>3226984</c:v>
                </c:pt>
                <c:pt idx="24">
                  <c:v>3387704</c:v>
                </c:pt>
                <c:pt idx="25">
                  <c:v>3547541</c:v>
                </c:pt>
                <c:pt idx="26">
                  <c:v>3718663</c:v>
                </c:pt>
                <c:pt idx="27">
                  <c:v>3642884</c:v>
                </c:pt>
                <c:pt idx="28">
                  <c:v>3745739</c:v>
                </c:pt>
                <c:pt idx="29">
                  <c:v>3264565</c:v>
                </c:pt>
                <c:pt idx="30">
                  <c:v>3846107</c:v>
                </c:pt>
                <c:pt idx="31">
                  <c:v>3732775</c:v>
                </c:pt>
                <c:pt idx="32">
                  <c:v>1229556</c:v>
                </c:pt>
                <c:pt idx="33">
                  <c:v>1365659</c:v>
                </c:pt>
                <c:pt idx="34">
                  <c:v>1374881</c:v>
                </c:pt>
                <c:pt idx="35">
                  <c:v>1393090</c:v>
                </c:pt>
                <c:pt idx="36">
                  <c:v>1408110</c:v>
                </c:pt>
                <c:pt idx="37">
                  <c:v>1223166</c:v>
                </c:pt>
                <c:pt idx="38">
                  <c:v>1587064</c:v>
                </c:pt>
                <c:pt idx="39">
                  <c:v>1597803</c:v>
                </c:pt>
                <c:pt idx="40">
                  <c:v>446723</c:v>
                </c:pt>
                <c:pt idx="41">
                  <c:v>546140</c:v>
                </c:pt>
                <c:pt idx="42">
                  <c:v>562817</c:v>
                </c:pt>
                <c:pt idx="43">
                  <c:v>546113</c:v>
                </c:pt>
                <c:pt idx="44">
                  <c:v>626533</c:v>
                </c:pt>
                <c:pt idx="45">
                  <c:v>356101</c:v>
                </c:pt>
                <c:pt idx="46">
                  <c:v>629394</c:v>
                </c:pt>
                <c:pt idx="47">
                  <c:v>694818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C840-4E0B-AA60-017B48223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827026168"/>
        <c:axId val="827034040"/>
      </c:barChart>
      <c:catAx>
        <c:axId val="82702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7034040"/>
        <c:crosses val="autoZero"/>
        <c:auto val="1"/>
        <c:lblAlgn val="ctr"/>
        <c:lblOffset val="100"/>
        <c:noMultiLvlLbl val="0"/>
      </c:catAx>
      <c:valAx>
        <c:axId val="82703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7026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40-4E0B-AA60-017B4822362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40-4E0B-AA60-017B4822362D}"/>
              </c:ext>
            </c:extLst>
          </c:dPt>
          <c:dPt>
            <c:idx val="6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C1EB-497B-8DA6-EC7A7B45FA25}"/>
              </c:ext>
            </c:extLst>
          </c:dPt>
          <c:dPt>
            <c:idx val="7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40-4E0B-AA60-017B4822362D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40-4E0B-AA60-017B4822362D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40-4E0B-AA60-017B4822362D}"/>
              </c:ext>
            </c:extLst>
          </c:dPt>
          <c:dPt>
            <c:idx val="14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1EB-497B-8DA6-EC7A7B45FA25}"/>
              </c:ext>
            </c:extLst>
          </c:dPt>
          <c:dPt>
            <c:idx val="15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840-4E0B-AA60-017B4822362D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840-4E0B-AA60-017B4822362D}"/>
              </c:ext>
            </c:extLst>
          </c:dPt>
          <c:dPt>
            <c:idx val="2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840-4E0B-AA60-017B4822362D}"/>
              </c:ext>
            </c:extLst>
          </c:dPt>
          <c:dPt>
            <c:idx val="22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C1EB-497B-8DA6-EC7A7B45FA25}"/>
              </c:ext>
            </c:extLst>
          </c:dPt>
          <c:dPt>
            <c:idx val="23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840-4E0B-AA60-017B4822362D}"/>
              </c:ext>
            </c:extLst>
          </c:dPt>
          <c:dPt>
            <c:idx val="2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840-4E0B-AA60-017B4822362D}"/>
              </c:ext>
            </c:extLst>
          </c:dPt>
          <c:dPt>
            <c:idx val="2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840-4E0B-AA60-017B4822362D}"/>
              </c:ext>
            </c:extLst>
          </c:dPt>
          <c:dPt>
            <c:idx val="30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C1EB-497B-8DA6-EC7A7B45FA25}"/>
              </c:ext>
            </c:extLst>
          </c:dPt>
          <c:dPt>
            <c:idx val="31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840-4E0B-AA60-017B4822362D}"/>
              </c:ext>
            </c:extLst>
          </c:dPt>
          <c:dPt>
            <c:idx val="3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840-4E0B-AA60-017B4822362D}"/>
              </c:ext>
            </c:extLst>
          </c:dPt>
          <c:dPt>
            <c:idx val="3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840-4E0B-AA60-017B4822362D}"/>
              </c:ext>
            </c:extLst>
          </c:dPt>
          <c:dPt>
            <c:idx val="38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1EB-497B-8DA6-EC7A7B45FA25}"/>
              </c:ext>
            </c:extLst>
          </c:dPt>
          <c:dPt>
            <c:idx val="39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840-4E0B-AA60-017B4822362D}"/>
              </c:ext>
            </c:extLst>
          </c:dPt>
          <c:dPt>
            <c:idx val="4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840-4E0B-AA60-017B4822362D}"/>
              </c:ext>
            </c:extLst>
          </c:dPt>
          <c:dPt>
            <c:idx val="46"/>
            <c:invertIfNegative val="0"/>
            <c:bubble3D val="0"/>
            <c:spPr>
              <a:solidFill>
                <a:srgbClr val="0053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C1EB-497B-8DA6-EC7A7B45FA25}"/>
              </c:ext>
            </c:extLst>
          </c:dPt>
          <c:dPt>
            <c:idx val="47"/>
            <c:invertIfNegative val="0"/>
            <c:bubble3D val="0"/>
            <c:spPr>
              <a:solidFill>
                <a:srgbClr val="D5D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840-4E0B-AA60-017B4822362D}"/>
              </c:ext>
            </c:extLst>
          </c:dPt>
          <c:dLbls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1EB-497B-8DA6-EC7A7B45FA25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40-4E0B-AA60-017B4822362D}"/>
                </c:ext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EB-497B-8DA6-EC7A7B45FA25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40-4E0B-AA60-017B4822362D}"/>
                </c:ext>
              </c:extLst>
            </c:dLbl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1EB-497B-8DA6-EC7A7B45FA25}"/>
                </c:ext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840-4E0B-AA60-017B4822362D}"/>
                </c:ext>
              </c:extLst>
            </c:dLbl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1EB-497B-8DA6-EC7A7B45FA25}"/>
                </c:ext>
              </c:extLst>
            </c:dLbl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40-4E0B-AA60-017B4822362D}"/>
                </c:ext>
              </c:extLst>
            </c:dLbl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C1EB-497B-8DA6-EC7A7B45FA25}"/>
                </c:ext>
              </c:extLst>
            </c:dLbl>
            <c:dLbl>
              <c:idx val="3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840-4E0B-AA60-017B4822362D}"/>
                </c:ext>
              </c:extLst>
            </c:dLbl>
            <c:dLbl>
              <c:idx val="4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1EB-497B-8DA6-EC7A7B45FA25}"/>
                </c:ext>
              </c:extLst>
            </c:dLbl>
            <c:dLbl>
              <c:idx val="4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840-4E0B-AA60-017B482236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dati!$A$57:$B$104</c:f>
              <c:multiLvlStrCache>
                <c:ptCount val="48"/>
                <c:lvl>
                  <c:pt idx="0">
                    <c:v>2015</c:v>
                  </c:pt>
                  <c:pt idx="1">
                    <c:v>2016</c:v>
                  </c:pt>
                  <c:pt idx="2">
                    <c:v>2017</c:v>
                  </c:pt>
                  <c:pt idx="3">
                    <c:v>2018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2015</c:v>
                  </c:pt>
                  <c:pt idx="9">
                    <c:v>2016</c:v>
                  </c:pt>
                  <c:pt idx="10">
                    <c:v>2017</c:v>
                  </c:pt>
                  <c:pt idx="11">
                    <c:v>2018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2022</c:v>
                  </c:pt>
                  <c:pt idx="16">
                    <c:v>2015</c:v>
                  </c:pt>
                  <c:pt idx="17">
                    <c:v>2016</c:v>
                  </c:pt>
                  <c:pt idx="18">
                    <c:v>2017</c:v>
                  </c:pt>
                  <c:pt idx="19">
                    <c:v>2018</c:v>
                  </c:pt>
                  <c:pt idx="20">
                    <c:v>2019</c:v>
                  </c:pt>
                  <c:pt idx="21">
                    <c:v>2020</c:v>
                  </c:pt>
                  <c:pt idx="22">
                    <c:v>2021</c:v>
                  </c:pt>
                  <c:pt idx="23">
                    <c:v>2022</c:v>
                  </c:pt>
                  <c:pt idx="24">
                    <c:v>2015</c:v>
                  </c:pt>
                  <c:pt idx="25">
                    <c:v>2016</c:v>
                  </c:pt>
                  <c:pt idx="26">
                    <c:v>2017</c:v>
                  </c:pt>
                  <c:pt idx="27">
                    <c:v>2018</c:v>
                  </c:pt>
                  <c:pt idx="28">
                    <c:v>2019</c:v>
                  </c:pt>
                  <c:pt idx="29">
                    <c:v>2020</c:v>
                  </c:pt>
                  <c:pt idx="30">
                    <c:v>2021</c:v>
                  </c:pt>
                  <c:pt idx="31">
                    <c:v>2022</c:v>
                  </c:pt>
                  <c:pt idx="32">
                    <c:v>2015</c:v>
                  </c:pt>
                  <c:pt idx="33">
                    <c:v>2016</c:v>
                  </c:pt>
                  <c:pt idx="34">
                    <c:v>2017</c:v>
                  </c:pt>
                  <c:pt idx="35">
                    <c:v>2018</c:v>
                  </c:pt>
                  <c:pt idx="36">
                    <c:v>2019</c:v>
                  </c:pt>
                  <c:pt idx="37">
                    <c:v>2020</c:v>
                  </c:pt>
                  <c:pt idx="38">
                    <c:v>2021</c:v>
                  </c:pt>
                  <c:pt idx="39">
                    <c:v>2022</c:v>
                  </c:pt>
                  <c:pt idx="40">
                    <c:v>2015</c:v>
                  </c:pt>
                  <c:pt idx="41">
                    <c:v>2016</c:v>
                  </c:pt>
                  <c:pt idx="42">
                    <c:v>2017</c:v>
                  </c:pt>
                  <c:pt idx="43">
                    <c:v>2018</c:v>
                  </c:pt>
                  <c:pt idx="44">
                    <c:v>2019</c:v>
                  </c:pt>
                  <c:pt idx="45">
                    <c:v>2020</c:v>
                  </c:pt>
                  <c:pt idx="46">
                    <c:v>2021</c:v>
                  </c:pt>
                  <c:pt idx="47">
                    <c:v>2022</c:v>
                  </c:pt>
                </c:lvl>
                <c:lvl>
                  <c:pt idx="0">
                    <c:v>Maggio</c:v>
                  </c:pt>
                  <c:pt idx="8">
                    <c:v>Giugno</c:v>
                  </c:pt>
                  <c:pt idx="16">
                    <c:v>Luglio</c:v>
                  </c:pt>
                  <c:pt idx="24">
                    <c:v>Agosto</c:v>
                  </c:pt>
                  <c:pt idx="32">
                    <c:v>Settembre</c:v>
                  </c:pt>
                  <c:pt idx="40">
                    <c:v>Ottobre</c:v>
                  </c:pt>
                </c:lvl>
              </c:multiLvlStrCache>
            </c:multiLvlStrRef>
          </c:cat>
          <c:val>
            <c:numRef>
              <c:f>dati!$C$57:$C$104</c:f>
              <c:numCache>
                <c:formatCode>_-* #,##0_-;\-* #,##0_-;_-* "-"??_-;_-@_-</c:formatCode>
                <c:ptCount val="48"/>
                <c:pt idx="0">
                  <c:v>685230</c:v>
                </c:pt>
                <c:pt idx="1">
                  <c:v>717564</c:v>
                </c:pt>
                <c:pt idx="2">
                  <c:v>587528</c:v>
                </c:pt>
                <c:pt idx="3">
                  <c:v>773400</c:v>
                </c:pt>
                <c:pt idx="4">
                  <c:v>623582</c:v>
                </c:pt>
                <c:pt idx="5">
                  <c:v>44962</c:v>
                </c:pt>
                <c:pt idx="6">
                  <c:v>315085</c:v>
                </c:pt>
                <c:pt idx="7">
                  <c:v>650919</c:v>
                </c:pt>
                <c:pt idx="8">
                  <c:v>1079133</c:v>
                </c:pt>
                <c:pt idx="9">
                  <c:v>1056782</c:v>
                </c:pt>
                <c:pt idx="10">
                  <c:v>1358215</c:v>
                </c:pt>
                <c:pt idx="11">
                  <c:v>1269299</c:v>
                </c:pt>
                <c:pt idx="12">
                  <c:v>1458062</c:v>
                </c:pt>
                <c:pt idx="13">
                  <c:v>350696</c:v>
                </c:pt>
                <c:pt idx="14">
                  <c:v>1013594</c:v>
                </c:pt>
                <c:pt idx="15">
                  <c:v>1595004</c:v>
                </c:pt>
                <c:pt idx="16">
                  <c:v>2718760</c:v>
                </c:pt>
                <c:pt idx="17">
                  <c:v>2914049</c:v>
                </c:pt>
                <c:pt idx="18">
                  <c:v>3072167</c:v>
                </c:pt>
                <c:pt idx="19">
                  <c:v>3065107</c:v>
                </c:pt>
                <c:pt idx="20">
                  <c:v>3129095</c:v>
                </c:pt>
                <c:pt idx="21">
                  <c:v>1960082</c:v>
                </c:pt>
                <c:pt idx="22">
                  <c:v>2881056</c:v>
                </c:pt>
                <c:pt idx="23">
                  <c:v>3226984</c:v>
                </c:pt>
                <c:pt idx="24">
                  <c:v>3387704</c:v>
                </c:pt>
                <c:pt idx="25">
                  <c:v>3547541</c:v>
                </c:pt>
                <c:pt idx="26">
                  <c:v>3718663</c:v>
                </c:pt>
                <c:pt idx="27">
                  <c:v>3642884</c:v>
                </c:pt>
                <c:pt idx="28">
                  <c:v>3745739</c:v>
                </c:pt>
                <c:pt idx="29">
                  <c:v>3264565</c:v>
                </c:pt>
                <c:pt idx="30">
                  <c:v>3846107</c:v>
                </c:pt>
                <c:pt idx="31">
                  <c:v>3732775</c:v>
                </c:pt>
                <c:pt idx="32">
                  <c:v>1229556</c:v>
                </c:pt>
                <c:pt idx="33">
                  <c:v>1365659</c:v>
                </c:pt>
                <c:pt idx="34">
                  <c:v>1374881</c:v>
                </c:pt>
                <c:pt idx="35">
                  <c:v>1393090</c:v>
                </c:pt>
                <c:pt idx="36">
                  <c:v>1408110</c:v>
                </c:pt>
                <c:pt idx="37">
                  <c:v>1223166</c:v>
                </c:pt>
                <c:pt idx="38">
                  <c:v>1587064</c:v>
                </c:pt>
                <c:pt idx="39">
                  <c:v>1597803</c:v>
                </c:pt>
                <c:pt idx="40">
                  <c:v>446723</c:v>
                </c:pt>
                <c:pt idx="41">
                  <c:v>546140</c:v>
                </c:pt>
                <c:pt idx="42">
                  <c:v>562817</c:v>
                </c:pt>
                <c:pt idx="43">
                  <c:v>546113</c:v>
                </c:pt>
                <c:pt idx="44">
                  <c:v>626533</c:v>
                </c:pt>
                <c:pt idx="45">
                  <c:v>356101</c:v>
                </c:pt>
                <c:pt idx="46">
                  <c:v>629394</c:v>
                </c:pt>
                <c:pt idx="47">
                  <c:v>694818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C840-4E0B-AA60-017B48223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827026168"/>
        <c:axId val="827034040"/>
      </c:barChart>
      <c:catAx>
        <c:axId val="82702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7034040"/>
        <c:crosses val="autoZero"/>
        <c:auto val="1"/>
        <c:lblAlgn val="ctr"/>
        <c:lblOffset val="100"/>
        <c:noMultiLvlLbl val="0"/>
      </c:catAx>
      <c:valAx>
        <c:axId val="82703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7026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'Estate APT'!$C$175</c:f>
              <c:strCache>
                <c:ptCount val="1"/>
                <c:pt idx="0">
                  <c:v>Estate 19</c:v>
                </c:pt>
              </c:strCache>
            </c:strRef>
          </c:tx>
          <c:spPr>
            <a:solidFill>
              <a:srgbClr val="0053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'Estate APT'!$A$176:$A$187</c:f>
              <c:strCache>
                <c:ptCount val="12"/>
                <c:pt idx="0">
                  <c:v>AlpeCimbra</c:v>
                </c:pt>
                <c:pt idx="1">
                  <c:v>Paganella</c:v>
                </c:pt>
                <c:pt idx="2">
                  <c:v>Garda</c:v>
                </c:pt>
                <c:pt idx="3">
                  <c:v>Campiglio</c:v>
                </c:pt>
                <c:pt idx="4">
                  <c:v>Rovereto</c:v>
                </c:pt>
                <c:pt idx="5">
                  <c:v>Primiero</c:v>
                </c:pt>
                <c:pt idx="6">
                  <c:v>Trento</c:v>
                </c:pt>
                <c:pt idx="7">
                  <c:v>Fassa</c:v>
                </c:pt>
                <c:pt idx="8">
                  <c:v>Fiemme</c:v>
                </c:pt>
                <c:pt idx="9">
                  <c:v>Non</c:v>
                </c:pt>
                <c:pt idx="10">
                  <c:v>Sole</c:v>
                </c:pt>
                <c:pt idx="11">
                  <c:v>Valsugana</c:v>
                </c:pt>
              </c:strCache>
            </c:strRef>
          </c:cat>
          <c:val>
            <c:numRef>
              <c:f>'Estate APT'!$C$176:$C$187</c:f>
              <c:numCache>
                <c:formatCode>_-* #,##0_-;\-* #,##0_-;_-* "-"??_-;_-@_-</c:formatCode>
                <c:ptCount val="12"/>
                <c:pt idx="0">
                  <c:v>325051</c:v>
                </c:pt>
                <c:pt idx="1">
                  <c:v>916701</c:v>
                </c:pt>
                <c:pt idx="2">
                  <c:v>3129048</c:v>
                </c:pt>
                <c:pt idx="3">
                  <c:v>681711</c:v>
                </c:pt>
                <c:pt idx="4">
                  <c:v>270271</c:v>
                </c:pt>
                <c:pt idx="5">
                  <c:v>478488</c:v>
                </c:pt>
                <c:pt idx="6">
                  <c:v>558932</c:v>
                </c:pt>
                <c:pt idx="7">
                  <c:v>1535354</c:v>
                </c:pt>
                <c:pt idx="8">
                  <c:v>768312</c:v>
                </c:pt>
                <c:pt idx="9">
                  <c:v>297824</c:v>
                </c:pt>
                <c:pt idx="10">
                  <c:v>892205</c:v>
                </c:pt>
                <c:pt idx="11">
                  <c:v>1137224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79-4497-A388-4A2950FBB128}"/>
            </c:ext>
          </c:extLst>
        </c:ser>
        <c:ser>
          <c:idx val="1"/>
          <c:order val="1"/>
          <c:tx>
            <c:strRef>
              <c:f>'Estate APT'!$E$175</c:f>
              <c:strCache>
                <c:ptCount val="1"/>
                <c:pt idx="0">
                  <c:v>Estate 22</c:v>
                </c:pt>
              </c:strCache>
            </c:strRef>
          </c:tx>
          <c:spPr>
            <a:solidFill>
              <a:srgbClr val="D5D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'Estate APT'!$A$176:$A$187</c:f>
              <c:strCache>
                <c:ptCount val="12"/>
                <c:pt idx="0">
                  <c:v>AlpeCimbra</c:v>
                </c:pt>
                <c:pt idx="1">
                  <c:v>Paganella</c:v>
                </c:pt>
                <c:pt idx="2">
                  <c:v>Garda</c:v>
                </c:pt>
                <c:pt idx="3">
                  <c:v>Campiglio</c:v>
                </c:pt>
                <c:pt idx="4">
                  <c:v>Rovereto</c:v>
                </c:pt>
                <c:pt idx="5">
                  <c:v>Primiero</c:v>
                </c:pt>
                <c:pt idx="6">
                  <c:v>Trento</c:v>
                </c:pt>
                <c:pt idx="7">
                  <c:v>Fassa</c:v>
                </c:pt>
                <c:pt idx="8">
                  <c:v>Fiemme</c:v>
                </c:pt>
                <c:pt idx="9">
                  <c:v>Non</c:v>
                </c:pt>
                <c:pt idx="10">
                  <c:v>Sole</c:v>
                </c:pt>
                <c:pt idx="11">
                  <c:v>Valsugana</c:v>
                </c:pt>
              </c:strCache>
            </c:strRef>
          </c:cat>
          <c:val>
            <c:numRef>
              <c:f>'Estate APT'!$E$176:$E$187</c:f>
              <c:numCache>
                <c:formatCode>_-* #,##0_-;\-* #,##0_-;_-* "-"??_-;_-@_-</c:formatCode>
                <c:ptCount val="12"/>
                <c:pt idx="0">
                  <c:v>365531</c:v>
                </c:pt>
                <c:pt idx="1">
                  <c:v>977953</c:v>
                </c:pt>
                <c:pt idx="2">
                  <c:v>3361359</c:v>
                </c:pt>
                <c:pt idx="3">
                  <c:v>688085</c:v>
                </c:pt>
                <c:pt idx="4">
                  <c:v>266278</c:v>
                </c:pt>
                <c:pt idx="5">
                  <c:v>461629</c:v>
                </c:pt>
                <c:pt idx="6">
                  <c:v>577903</c:v>
                </c:pt>
                <c:pt idx="7">
                  <c:v>1679703</c:v>
                </c:pt>
                <c:pt idx="8">
                  <c:v>786524</c:v>
                </c:pt>
                <c:pt idx="9">
                  <c:v>292687</c:v>
                </c:pt>
                <c:pt idx="10">
                  <c:v>886538</c:v>
                </c:pt>
                <c:pt idx="11">
                  <c:v>1154113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79-4497-A388-4A2950FBB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832587856"/>
        <c:axId val="1832596712"/>
      </c:barChart>
      <c:catAx>
        <c:axId val="1832587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596712"/>
        <c:crosses val="autoZero"/>
        <c:auto val="1"/>
        <c:lblAlgn val="ctr"/>
        <c:lblOffset val="100"/>
        <c:noMultiLvlLbl val="0"/>
      </c:catAx>
      <c:valAx>
        <c:axId val="1832596712"/>
        <c:scaling>
          <c:orientation val="minMax"/>
          <c:max val="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58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'Estate APT'!$D$175</c:f>
              <c:strCache>
                <c:ptCount val="1"/>
                <c:pt idx="0">
                  <c:v>Estate 21</c:v>
                </c:pt>
              </c:strCache>
            </c:strRef>
          </c:tx>
          <c:spPr>
            <a:solidFill>
              <a:srgbClr val="0053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'Estate APT'!$A$176:$A$187</c:f>
              <c:strCache>
                <c:ptCount val="12"/>
                <c:pt idx="0">
                  <c:v>AlpeCimbra</c:v>
                </c:pt>
                <c:pt idx="1">
                  <c:v>Paganella</c:v>
                </c:pt>
                <c:pt idx="2">
                  <c:v>Garda</c:v>
                </c:pt>
                <c:pt idx="3">
                  <c:v>Campiglio</c:v>
                </c:pt>
                <c:pt idx="4">
                  <c:v>Rovereto</c:v>
                </c:pt>
                <c:pt idx="5">
                  <c:v>Primiero</c:v>
                </c:pt>
                <c:pt idx="6">
                  <c:v>Trento</c:v>
                </c:pt>
                <c:pt idx="7">
                  <c:v>Fassa</c:v>
                </c:pt>
                <c:pt idx="8">
                  <c:v>Fiemme</c:v>
                </c:pt>
                <c:pt idx="9">
                  <c:v>Non</c:v>
                </c:pt>
                <c:pt idx="10">
                  <c:v>Sole</c:v>
                </c:pt>
                <c:pt idx="11">
                  <c:v>Valsugana</c:v>
                </c:pt>
              </c:strCache>
            </c:strRef>
          </c:cat>
          <c:val>
            <c:numRef>
              <c:f>'Estate APT'!$D$176:$D$187</c:f>
              <c:numCache>
                <c:formatCode>_-* #,##0_-;\-* #,##0_-;_-* "-"??_-;_-@_-</c:formatCode>
                <c:ptCount val="12"/>
                <c:pt idx="0">
                  <c:v>324906</c:v>
                </c:pt>
                <c:pt idx="1">
                  <c:v>896182</c:v>
                </c:pt>
                <c:pt idx="2">
                  <c:v>2880971</c:v>
                </c:pt>
                <c:pt idx="3">
                  <c:v>678508</c:v>
                </c:pt>
                <c:pt idx="4">
                  <c:v>234708</c:v>
                </c:pt>
                <c:pt idx="5">
                  <c:v>437824</c:v>
                </c:pt>
                <c:pt idx="6">
                  <c:v>455247</c:v>
                </c:pt>
                <c:pt idx="7">
                  <c:v>1610941</c:v>
                </c:pt>
                <c:pt idx="8">
                  <c:v>733510</c:v>
                </c:pt>
                <c:pt idx="9">
                  <c:v>260806</c:v>
                </c:pt>
                <c:pt idx="10">
                  <c:v>820546</c:v>
                </c:pt>
                <c:pt idx="11">
                  <c:v>938151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5-48BA-B221-DF5D6DCED1F7}"/>
            </c:ext>
          </c:extLst>
        </c:ser>
        <c:ser>
          <c:idx val="1"/>
          <c:order val="1"/>
          <c:tx>
            <c:strRef>
              <c:f>'Estate APT'!$E$175</c:f>
              <c:strCache>
                <c:ptCount val="1"/>
                <c:pt idx="0">
                  <c:v>Estate 22</c:v>
                </c:pt>
              </c:strCache>
            </c:strRef>
          </c:tx>
          <c:spPr>
            <a:solidFill>
              <a:srgbClr val="D5D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'Estate APT'!$A$176:$A$187</c:f>
              <c:strCache>
                <c:ptCount val="12"/>
                <c:pt idx="0">
                  <c:v>AlpeCimbra</c:v>
                </c:pt>
                <c:pt idx="1">
                  <c:v>Paganella</c:v>
                </c:pt>
                <c:pt idx="2">
                  <c:v>Garda</c:v>
                </c:pt>
                <c:pt idx="3">
                  <c:v>Campiglio</c:v>
                </c:pt>
                <c:pt idx="4">
                  <c:v>Rovereto</c:v>
                </c:pt>
                <c:pt idx="5">
                  <c:v>Primiero</c:v>
                </c:pt>
                <c:pt idx="6">
                  <c:v>Trento</c:v>
                </c:pt>
                <c:pt idx="7">
                  <c:v>Fassa</c:v>
                </c:pt>
                <c:pt idx="8">
                  <c:v>Fiemme</c:v>
                </c:pt>
                <c:pt idx="9">
                  <c:v>Non</c:v>
                </c:pt>
                <c:pt idx="10">
                  <c:v>Sole</c:v>
                </c:pt>
                <c:pt idx="11">
                  <c:v>Valsugana</c:v>
                </c:pt>
              </c:strCache>
            </c:strRef>
          </c:cat>
          <c:val>
            <c:numRef>
              <c:f>'Estate APT'!$E$176:$E$187</c:f>
              <c:numCache>
                <c:formatCode>_-* #,##0_-;\-* #,##0_-;_-* "-"??_-;_-@_-</c:formatCode>
                <c:ptCount val="12"/>
                <c:pt idx="0">
                  <c:v>365531</c:v>
                </c:pt>
                <c:pt idx="1">
                  <c:v>977953</c:v>
                </c:pt>
                <c:pt idx="2">
                  <c:v>3361359</c:v>
                </c:pt>
                <c:pt idx="3">
                  <c:v>688085</c:v>
                </c:pt>
                <c:pt idx="4">
                  <c:v>266278</c:v>
                </c:pt>
                <c:pt idx="5">
                  <c:v>461629</c:v>
                </c:pt>
                <c:pt idx="6">
                  <c:v>577903</c:v>
                </c:pt>
                <c:pt idx="7">
                  <c:v>1679703</c:v>
                </c:pt>
                <c:pt idx="8">
                  <c:v>786524</c:v>
                </c:pt>
                <c:pt idx="9">
                  <c:v>292687</c:v>
                </c:pt>
                <c:pt idx="10">
                  <c:v>886538</c:v>
                </c:pt>
                <c:pt idx="11">
                  <c:v>1154113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5-48BA-B221-DF5D6DCED1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832587856"/>
        <c:axId val="1832596712"/>
      </c:barChart>
      <c:catAx>
        <c:axId val="1832587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596712"/>
        <c:crosses val="autoZero"/>
        <c:auto val="1"/>
        <c:lblAlgn val="ctr"/>
        <c:lblOffset val="100"/>
        <c:noMultiLvlLbl val="0"/>
      </c:catAx>
      <c:valAx>
        <c:axId val="1832596712"/>
        <c:scaling>
          <c:orientation val="minMax"/>
          <c:max val="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58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88EB44-9F92-4AEF-B84D-23E695DD0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A0F90B-C5BA-4B54-81F8-2FC5C3DC3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92BEDB-3957-433E-91BA-D00473996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8039F7-1601-4722-9C48-DF42BB3A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63C559-1AC3-4885-9B1C-6FE18BE1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71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847200-65A0-4A90-94DC-8AC90D97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938BA3-939C-4C4C-9C53-BEEBB77A6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6215D6-1D52-4763-936B-67D7C1309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3CB6E0-D7C1-48E2-BBA8-C33283BAB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C202A1-548F-4EA6-BED3-A85203A7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A4BE4EB-5014-48A6-9C12-68AEE1A93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AAB3DBC-A37A-4E5E-AE0E-3D280D6A8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F774CD-D3D6-4337-87DE-3D86B123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57C31B-0489-4F7F-B832-4E5914A99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3DB1E3-796C-44F8-8B97-7B459179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72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9BB929-B6F2-4772-80C7-6DE68308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CDBE04-F42C-4E65-9E7D-91BFD5485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3940B8-E042-4C25-B5B5-E538197EE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33EE0A-7C14-4256-8BF4-00192F88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261611-0ABC-436A-8EA1-5F84F5B4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28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8C094-358F-408A-B883-EA1A0908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5FA122-B9B8-4C48-9CF5-ECEA44E80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46EAE5-CE0C-4AA1-8427-6199D002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57F9C7-27FD-444C-84F4-6D102C99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0D8CB1-F4AF-4407-9680-43C98505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55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FC51FA-73F5-44EB-A72D-A6C15DA2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689A77-564A-45F7-8C40-1DBE1EC5C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040157-6DD7-4E2C-96D8-834EFEB06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35563D-2D23-4AEC-B5E5-2DB32382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90AA87-A0DA-4650-B3FD-318C5BFA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AE728A-92C3-42D5-A6E7-403430BF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93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36E823-A342-4945-BADD-A7A9EBEBC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63B9E5-75C9-4FB5-9587-08033071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42D4CA-AB3D-4959-A9B9-023CAE3C8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29DBBE7-6A2A-4FC0-B1B3-8BB4C524E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51B95D7-0675-4E96-8411-A72B4176F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7F42EE6-3F31-4A89-B716-7FDF0079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343835C-81EE-4FB5-9EDB-E080DD3E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166C-B5F8-4EF9-9E23-E038C07C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74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3E54A-322D-4228-8965-27CE570A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EF2D7A3-EDE8-4D5B-AAE2-12A630D6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F863C4-30AD-42EF-8C1D-63ACCFEC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20F9E6A-5FA9-4B47-90EC-AF9C7CA4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53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C0D58F-B483-40AB-9462-9AD8D540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0C2E57E-CE51-4FE8-8935-5BA0262C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CE9BFD-2798-4231-A58F-7907D60A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40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4C484-C4F2-40FD-9374-82A0E49D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2D97AC-113C-4597-925F-5E3BB12B3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1A88B23-8464-408E-8FCC-DC12BCAAA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1D28A4-C556-4068-A6C1-A323450F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73E0DD-252D-4B94-B377-CC13881A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76E33B-3961-4419-8181-26DC1FDE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01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DD743-CF2E-4ECF-A698-9AE3478E6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8EF3BE-F6C8-43A1-BFAA-53CEBCFC1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67B8FEA-348D-4172-A54F-F25186DC0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C40765-9965-410E-A91C-BF92A97C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5DBB00-FB80-424D-9F0E-BA2C7C0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A3DEC8-1949-4BEB-86EB-0C9102D9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61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ECCD634-E67C-42BE-8905-BF23C1D2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B04678-F276-4B0A-9A17-13A2D6BC3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9529BB-337B-4F04-ADC2-EFEEE6119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77E3E-32D5-43FA-8F2E-6B6A6892A718}" type="datetimeFigureOut">
              <a:rPr lang="it-IT" smtClean="0"/>
              <a:t>17/11/2022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6B3792-96F0-4896-9152-27F6D033E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AB2913-03B2-44E9-BA8C-F39DE7E0E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0C56F-AB47-4857-BA17-8786B55C84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61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B195595C-2A4B-4FF6-B995-34F338E9D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1620"/>
            <a:ext cx="1219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123F42FB-D2FC-4D01-988B-376046227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63" y="5235908"/>
            <a:ext cx="10607039" cy="10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buClrTx/>
            </a:pPr>
            <a:r>
              <a:rPr lang="it-IT" altLang="it-IT" sz="4267" dirty="0">
                <a:solidFill>
                  <a:srgbClr val="2E2E2D"/>
                </a:solidFill>
                <a:latin typeface="SohoGothicPro-Light" panose="020B0303030504020204" pitchFamily="34" charset="0"/>
              </a:rPr>
              <a:t>Turismo. La stagione estiva e le sfide future.</a:t>
            </a:r>
          </a:p>
          <a:p>
            <a:pPr lvl="0">
              <a:buClrTx/>
            </a:pPr>
            <a:r>
              <a:rPr lang="it-IT" altLang="it-IT" sz="2667" dirty="0">
                <a:solidFill>
                  <a:srgbClr val="2E2E2D"/>
                </a:solidFill>
                <a:latin typeface="SohoGothicPro-Light" panose="020B0303030504020204" pitchFamily="34" charset="0"/>
              </a:rPr>
              <a:t>Conferenza Stampa 17 novembre 2022</a:t>
            </a:r>
          </a:p>
        </p:txBody>
      </p:sp>
    </p:spTree>
    <p:extLst>
      <p:ext uri="{BB962C8B-B14F-4D97-AF65-F5344CB8AC3E}">
        <p14:creationId xmlns:p14="http://schemas.microsoft.com/office/powerpoint/2010/main" val="242671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9699377-FF05-4CF1-B2A3-A17B159F09A0}"/>
              </a:ext>
            </a:extLst>
          </p:cNvPr>
          <p:cNvSpPr/>
          <p:nvPr/>
        </p:nvSpPr>
        <p:spPr>
          <a:xfrm>
            <a:off x="163640" y="196657"/>
            <a:ext cx="6482861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Trend Arrivi certificati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3EF9AB-2344-0AA3-54FC-64DA311BAE56}"/>
              </a:ext>
            </a:extLst>
          </p:cNvPr>
          <p:cNvSpPr txBox="1"/>
          <p:nvPr/>
        </p:nvSpPr>
        <p:spPr>
          <a:xfrm>
            <a:off x="357051" y="6492447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su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C8AE74D0-2115-3A5E-5E79-FDF053B959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93929"/>
              </p:ext>
            </p:extLst>
          </p:nvPr>
        </p:nvGraphicFramePr>
        <p:xfrm>
          <a:off x="1017640" y="1086510"/>
          <a:ext cx="10024744" cy="5330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04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9699377-FF05-4CF1-B2A3-A17B159F09A0}"/>
              </a:ext>
            </a:extLst>
          </p:cNvPr>
          <p:cNvSpPr/>
          <p:nvPr/>
        </p:nvSpPr>
        <p:spPr>
          <a:xfrm>
            <a:off x="163640" y="196657"/>
            <a:ext cx="6482861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Trend Presenze certificate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3EF9AB-2344-0AA3-54FC-64DA311BAE56}"/>
              </a:ext>
            </a:extLst>
          </p:cNvPr>
          <p:cNvSpPr txBox="1"/>
          <p:nvPr/>
        </p:nvSpPr>
        <p:spPr>
          <a:xfrm>
            <a:off x="357051" y="6492447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su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CCF70C57-79F8-4A04-BE17-419744B6C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723560"/>
              </p:ext>
            </p:extLst>
          </p:nvPr>
        </p:nvGraphicFramePr>
        <p:xfrm>
          <a:off x="1092000" y="1164447"/>
          <a:ext cx="10008000" cy="53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45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9699377-FF05-4CF1-B2A3-A17B159F09A0}"/>
              </a:ext>
            </a:extLst>
          </p:cNvPr>
          <p:cNvSpPr/>
          <p:nvPr/>
        </p:nvSpPr>
        <p:spPr>
          <a:xfrm>
            <a:off x="163640" y="196657"/>
            <a:ext cx="6482861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Presenze certificate per provenienza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3EF9AB-2344-0AA3-54FC-64DA311BAE56}"/>
              </a:ext>
            </a:extLst>
          </p:cNvPr>
          <p:cNvSpPr txBox="1"/>
          <p:nvPr/>
        </p:nvSpPr>
        <p:spPr>
          <a:xfrm>
            <a:off x="357051" y="6492447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su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91387689-7285-6334-471A-D3653EE36F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687105"/>
              </p:ext>
            </p:extLst>
          </p:nvPr>
        </p:nvGraphicFramePr>
        <p:xfrm>
          <a:off x="1092000" y="963862"/>
          <a:ext cx="10008000" cy="53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62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45E28C2-F869-6D52-66FA-87CC7887DA4B}"/>
              </a:ext>
            </a:extLst>
          </p:cNvPr>
          <p:cNvSpPr/>
          <p:nvPr/>
        </p:nvSpPr>
        <p:spPr>
          <a:xfrm>
            <a:off x="163640" y="196657"/>
            <a:ext cx="7443791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Presenze certificate per mese e confronto con 2019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381CCAF-9183-26A3-DC64-211095D2DE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646397"/>
              </p:ext>
            </p:extLst>
          </p:nvPr>
        </p:nvGraphicFramePr>
        <p:xfrm>
          <a:off x="1181100" y="1386867"/>
          <a:ext cx="9900000" cy="5303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BABF1F-551F-7F55-8B70-A76FB9DE4C79}"/>
              </a:ext>
            </a:extLst>
          </p:cNvPr>
          <p:cNvCxnSpPr>
            <a:cxnSpLocks/>
          </p:cNvCxnSpPr>
          <p:nvPr/>
        </p:nvCxnSpPr>
        <p:spPr>
          <a:xfrm flipH="1">
            <a:off x="3376789" y="876595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AD76C44-13B5-F00A-8798-86C489BEF975}"/>
              </a:ext>
            </a:extLst>
          </p:cNvPr>
          <p:cNvCxnSpPr>
            <a:cxnSpLocks/>
          </p:cNvCxnSpPr>
          <p:nvPr/>
        </p:nvCxnSpPr>
        <p:spPr>
          <a:xfrm flipH="1">
            <a:off x="4886648" y="868737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578096F-BDBB-94F6-E3F7-2FDA727C6581}"/>
              </a:ext>
            </a:extLst>
          </p:cNvPr>
          <p:cNvCxnSpPr>
            <a:cxnSpLocks/>
          </p:cNvCxnSpPr>
          <p:nvPr/>
        </p:nvCxnSpPr>
        <p:spPr>
          <a:xfrm flipH="1">
            <a:off x="6396507" y="889159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00D5028-0E9C-B0A8-08C9-87A065EB4EAE}"/>
              </a:ext>
            </a:extLst>
          </p:cNvPr>
          <p:cNvCxnSpPr>
            <a:cxnSpLocks/>
          </p:cNvCxnSpPr>
          <p:nvPr/>
        </p:nvCxnSpPr>
        <p:spPr>
          <a:xfrm flipH="1">
            <a:off x="7915791" y="900155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5A001A2-452E-1BAD-87A3-F5026DFB4C41}"/>
              </a:ext>
            </a:extLst>
          </p:cNvPr>
          <p:cNvCxnSpPr>
            <a:cxnSpLocks/>
          </p:cNvCxnSpPr>
          <p:nvPr/>
        </p:nvCxnSpPr>
        <p:spPr>
          <a:xfrm flipH="1">
            <a:off x="9435082" y="873446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5A67B09-685F-20A8-DEF1-E36E17590915}"/>
              </a:ext>
            </a:extLst>
          </p:cNvPr>
          <p:cNvSpPr txBox="1"/>
          <p:nvPr/>
        </p:nvSpPr>
        <p:spPr>
          <a:xfrm>
            <a:off x="308094" y="6566911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su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65E38101-8B13-3D0F-2372-F33FD654E77C}"/>
              </a:ext>
            </a:extLst>
          </p:cNvPr>
          <p:cNvSpPr/>
          <p:nvPr/>
        </p:nvSpPr>
        <p:spPr>
          <a:xfrm>
            <a:off x="2072046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+4%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40B5B5AC-0280-9409-DDBD-7CB474921D3C}"/>
              </a:ext>
            </a:extLst>
          </p:cNvPr>
          <p:cNvSpPr/>
          <p:nvPr/>
        </p:nvSpPr>
        <p:spPr>
          <a:xfrm>
            <a:off x="3553624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+9%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BAE6ED4A-C9BA-CB6D-2E99-676F788F8F1A}"/>
              </a:ext>
            </a:extLst>
          </p:cNvPr>
          <p:cNvSpPr/>
          <p:nvPr/>
        </p:nvSpPr>
        <p:spPr>
          <a:xfrm>
            <a:off x="5058966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+3%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4A175586-E4E3-E40E-1578-E1195EA89DA4}"/>
              </a:ext>
            </a:extLst>
          </p:cNvPr>
          <p:cNvSpPr/>
          <p:nvPr/>
        </p:nvSpPr>
        <p:spPr>
          <a:xfrm>
            <a:off x="6592199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-0,3%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7F37F5CE-E493-BA30-1809-21C54019861D}"/>
              </a:ext>
            </a:extLst>
          </p:cNvPr>
          <p:cNvSpPr/>
          <p:nvPr/>
        </p:nvSpPr>
        <p:spPr>
          <a:xfrm>
            <a:off x="8160713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+14%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2EE548A8-0488-7F9F-D329-41D4F66D3D96}"/>
              </a:ext>
            </a:extLst>
          </p:cNvPr>
          <p:cNvSpPr/>
          <p:nvPr/>
        </p:nvSpPr>
        <p:spPr>
          <a:xfrm>
            <a:off x="9637937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+11%</a:t>
            </a:r>
          </a:p>
        </p:txBody>
      </p:sp>
    </p:spTree>
    <p:extLst>
      <p:ext uri="{BB962C8B-B14F-4D97-AF65-F5344CB8AC3E}">
        <p14:creationId xmlns:p14="http://schemas.microsoft.com/office/powerpoint/2010/main" val="163325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381CCAF-9183-26A3-DC64-211095D2DE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84928"/>
              </p:ext>
            </p:extLst>
          </p:nvPr>
        </p:nvGraphicFramePr>
        <p:xfrm>
          <a:off x="1181100" y="1386867"/>
          <a:ext cx="9900000" cy="5303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8BABF1F-551F-7F55-8B70-A76FB9DE4C79}"/>
              </a:ext>
            </a:extLst>
          </p:cNvPr>
          <p:cNvCxnSpPr>
            <a:cxnSpLocks/>
          </p:cNvCxnSpPr>
          <p:nvPr/>
        </p:nvCxnSpPr>
        <p:spPr>
          <a:xfrm flipH="1">
            <a:off x="3376789" y="876595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AD76C44-13B5-F00A-8798-86C489BEF975}"/>
              </a:ext>
            </a:extLst>
          </p:cNvPr>
          <p:cNvCxnSpPr>
            <a:cxnSpLocks/>
          </p:cNvCxnSpPr>
          <p:nvPr/>
        </p:nvCxnSpPr>
        <p:spPr>
          <a:xfrm flipH="1">
            <a:off x="4886648" y="868737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578096F-BDBB-94F6-E3F7-2FDA727C6581}"/>
              </a:ext>
            </a:extLst>
          </p:cNvPr>
          <p:cNvCxnSpPr>
            <a:cxnSpLocks/>
          </p:cNvCxnSpPr>
          <p:nvPr/>
        </p:nvCxnSpPr>
        <p:spPr>
          <a:xfrm flipH="1">
            <a:off x="6396507" y="889159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00D5028-0E9C-B0A8-08C9-87A065EB4EAE}"/>
              </a:ext>
            </a:extLst>
          </p:cNvPr>
          <p:cNvCxnSpPr>
            <a:cxnSpLocks/>
          </p:cNvCxnSpPr>
          <p:nvPr/>
        </p:nvCxnSpPr>
        <p:spPr>
          <a:xfrm flipH="1">
            <a:off x="7915791" y="900155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5A001A2-452E-1BAD-87A3-F5026DFB4C41}"/>
              </a:ext>
            </a:extLst>
          </p:cNvPr>
          <p:cNvCxnSpPr>
            <a:cxnSpLocks/>
          </p:cNvCxnSpPr>
          <p:nvPr/>
        </p:nvCxnSpPr>
        <p:spPr>
          <a:xfrm flipH="1">
            <a:off x="9435082" y="873446"/>
            <a:ext cx="28281" cy="539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5A67B09-685F-20A8-DEF1-E36E17590915}"/>
              </a:ext>
            </a:extLst>
          </p:cNvPr>
          <p:cNvSpPr txBox="1"/>
          <p:nvPr/>
        </p:nvSpPr>
        <p:spPr>
          <a:xfrm>
            <a:off x="308094" y="6566911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su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65E38101-8B13-3D0F-2372-F33FD654E77C}"/>
              </a:ext>
            </a:extLst>
          </p:cNvPr>
          <p:cNvSpPr/>
          <p:nvPr/>
        </p:nvSpPr>
        <p:spPr>
          <a:xfrm>
            <a:off x="2072046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+107%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40B5B5AC-0280-9409-DDBD-7CB474921D3C}"/>
              </a:ext>
            </a:extLst>
          </p:cNvPr>
          <p:cNvSpPr/>
          <p:nvPr/>
        </p:nvSpPr>
        <p:spPr>
          <a:xfrm>
            <a:off x="3553624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+57%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BAE6ED4A-C9BA-CB6D-2E99-676F788F8F1A}"/>
              </a:ext>
            </a:extLst>
          </p:cNvPr>
          <p:cNvSpPr/>
          <p:nvPr/>
        </p:nvSpPr>
        <p:spPr>
          <a:xfrm>
            <a:off x="5058966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+12%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4A175586-E4E3-E40E-1578-E1195EA89DA4}"/>
              </a:ext>
            </a:extLst>
          </p:cNvPr>
          <p:cNvSpPr/>
          <p:nvPr/>
        </p:nvSpPr>
        <p:spPr>
          <a:xfrm>
            <a:off x="6592199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-3%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7F37F5CE-E493-BA30-1809-21C54019861D}"/>
              </a:ext>
            </a:extLst>
          </p:cNvPr>
          <p:cNvSpPr/>
          <p:nvPr/>
        </p:nvSpPr>
        <p:spPr>
          <a:xfrm>
            <a:off x="8160713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+1%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2EE548A8-0488-7F9F-D329-41D4F66D3D96}"/>
              </a:ext>
            </a:extLst>
          </p:cNvPr>
          <p:cNvSpPr/>
          <p:nvPr/>
        </p:nvSpPr>
        <p:spPr>
          <a:xfrm>
            <a:off x="9637937" y="956283"/>
            <a:ext cx="1204436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+10%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59D2EEF-C985-6C13-11B2-7E7D30235FD9}"/>
              </a:ext>
            </a:extLst>
          </p:cNvPr>
          <p:cNvSpPr/>
          <p:nvPr/>
        </p:nvSpPr>
        <p:spPr>
          <a:xfrm>
            <a:off x="163640" y="196657"/>
            <a:ext cx="7151560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Presenze certificate per mese e confronto con 2021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</p:spTree>
    <p:extLst>
      <p:ext uri="{BB962C8B-B14F-4D97-AF65-F5344CB8AC3E}">
        <p14:creationId xmlns:p14="http://schemas.microsoft.com/office/powerpoint/2010/main" val="276479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Grafico 47">
            <a:extLst>
              <a:ext uri="{FF2B5EF4-FFF2-40B4-BE49-F238E27FC236}">
                <a16:creationId xmlns:a16="http://schemas.microsoft.com/office/drawing/2014/main" id="{008CDFC4-0FE5-2B18-37DD-3A39292EF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482056"/>
              </p:ext>
            </p:extLst>
          </p:nvPr>
        </p:nvGraphicFramePr>
        <p:xfrm>
          <a:off x="73954" y="1074610"/>
          <a:ext cx="12118045" cy="546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id="{68975BBC-3FB3-A52C-954D-7416CAD74413}"/>
              </a:ext>
            </a:extLst>
          </p:cNvPr>
          <p:cNvSpPr/>
          <p:nvPr/>
        </p:nvSpPr>
        <p:spPr>
          <a:xfrm>
            <a:off x="163640" y="196657"/>
            <a:ext cx="6887609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Presenze certificate per ambito e confronto con 2019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B394DC7-35D4-D9CA-746A-5A69CF50F1ED}"/>
              </a:ext>
            </a:extLst>
          </p:cNvPr>
          <p:cNvSpPr txBox="1"/>
          <p:nvPr/>
        </p:nvSpPr>
        <p:spPr>
          <a:xfrm>
            <a:off x="308094" y="6566911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50F71969-2B10-B52C-8A5B-0208396103B0}"/>
              </a:ext>
            </a:extLst>
          </p:cNvPr>
          <p:cNvSpPr/>
          <p:nvPr/>
        </p:nvSpPr>
        <p:spPr>
          <a:xfrm>
            <a:off x="772998" y="124005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+13%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092FBC60-8E70-3BF3-E856-4D4CD07EB0AC}"/>
              </a:ext>
            </a:extLst>
          </p:cNvPr>
          <p:cNvSpPr/>
          <p:nvPr/>
        </p:nvSpPr>
        <p:spPr>
          <a:xfrm>
            <a:off x="1718019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+7%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E92D3FF3-C83B-CD79-CCC6-1B758896A30D}"/>
              </a:ext>
            </a:extLst>
          </p:cNvPr>
          <p:cNvSpPr/>
          <p:nvPr/>
        </p:nvSpPr>
        <p:spPr>
          <a:xfrm>
            <a:off x="5471089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-4%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348F4A39-639C-7FD2-F9BF-4C6695D73A9F}"/>
              </a:ext>
            </a:extLst>
          </p:cNvPr>
          <p:cNvSpPr/>
          <p:nvPr/>
        </p:nvSpPr>
        <p:spPr>
          <a:xfrm>
            <a:off x="6378025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+4%</a:t>
            </a: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0590E806-75D5-2749-00F3-CCCD4A9E8D18}"/>
              </a:ext>
            </a:extLst>
          </p:cNvPr>
          <p:cNvSpPr/>
          <p:nvPr/>
        </p:nvSpPr>
        <p:spPr>
          <a:xfrm>
            <a:off x="7279824" y="1235373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+9%</a:t>
            </a: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9A51A890-C80E-D5BC-7427-18C8A547688E}"/>
              </a:ext>
            </a:extLst>
          </p:cNvPr>
          <p:cNvSpPr/>
          <p:nvPr/>
        </p:nvSpPr>
        <p:spPr>
          <a:xfrm>
            <a:off x="8242943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+2%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541DF9AE-F5C1-D0A1-5CD2-C7FDA893A595}"/>
              </a:ext>
            </a:extLst>
          </p:cNvPr>
          <p:cNvSpPr/>
          <p:nvPr/>
        </p:nvSpPr>
        <p:spPr>
          <a:xfrm>
            <a:off x="9206062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-2%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94FDD59A-CAD6-EABF-1FA1-116417260D06}"/>
              </a:ext>
            </a:extLst>
          </p:cNvPr>
          <p:cNvSpPr/>
          <p:nvPr/>
        </p:nvSpPr>
        <p:spPr>
          <a:xfrm>
            <a:off x="10169181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-1%</a:t>
            </a: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1EAB278-86CA-23DC-3C8E-A40750AC3A85}"/>
              </a:ext>
            </a:extLst>
          </p:cNvPr>
          <p:cNvSpPr/>
          <p:nvPr/>
        </p:nvSpPr>
        <p:spPr>
          <a:xfrm>
            <a:off x="11070980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+2%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CB59AB22-F930-259F-21C5-521A9030C6B1}"/>
              </a:ext>
            </a:extLst>
          </p:cNvPr>
          <p:cNvSpPr/>
          <p:nvPr/>
        </p:nvSpPr>
        <p:spPr>
          <a:xfrm>
            <a:off x="4528410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-2%</a:t>
            </a:r>
          </a:p>
        </p:txBody>
      </p:sp>
      <p:sp>
        <p:nvSpPr>
          <p:cNvPr id="63" name="Rettangolo 62">
            <a:extLst>
              <a:ext uri="{FF2B5EF4-FFF2-40B4-BE49-F238E27FC236}">
                <a16:creationId xmlns:a16="http://schemas.microsoft.com/office/drawing/2014/main" id="{1F7A7E47-84E4-0A66-BA31-06BB2503F03B}"/>
              </a:ext>
            </a:extLst>
          </p:cNvPr>
          <p:cNvSpPr/>
          <p:nvPr/>
        </p:nvSpPr>
        <p:spPr>
          <a:xfrm>
            <a:off x="3565291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+1%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id="{0B26835A-4884-2D7C-AC89-EED84FDEB12B}"/>
              </a:ext>
            </a:extLst>
          </p:cNvPr>
          <p:cNvSpPr/>
          <p:nvPr/>
        </p:nvSpPr>
        <p:spPr>
          <a:xfrm>
            <a:off x="2673292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+7%</a:t>
            </a:r>
          </a:p>
        </p:txBody>
      </p:sp>
    </p:spTree>
    <p:extLst>
      <p:ext uri="{BB962C8B-B14F-4D97-AF65-F5344CB8AC3E}">
        <p14:creationId xmlns:p14="http://schemas.microsoft.com/office/powerpoint/2010/main" val="422894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454765B4-0858-4C98-A963-FF38E937E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668926"/>
              </p:ext>
            </p:extLst>
          </p:nvPr>
        </p:nvGraphicFramePr>
        <p:xfrm>
          <a:off x="37200" y="1098511"/>
          <a:ext cx="12117600" cy="546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B394DC7-35D4-D9CA-746A-5A69CF50F1ED}"/>
              </a:ext>
            </a:extLst>
          </p:cNvPr>
          <p:cNvSpPr txBox="1"/>
          <p:nvPr/>
        </p:nvSpPr>
        <p:spPr>
          <a:xfrm>
            <a:off x="308094" y="6566911"/>
            <a:ext cx="9213669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elaborazioni TM dati ISPAT. Il dato di ottobre 2022 è provvisorio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50F71969-2B10-B52C-8A5B-0208396103B0}"/>
              </a:ext>
            </a:extLst>
          </p:cNvPr>
          <p:cNvSpPr/>
          <p:nvPr/>
        </p:nvSpPr>
        <p:spPr>
          <a:xfrm>
            <a:off x="772998" y="124005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+13%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092FBC60-8E70-3BF3-E856-4D4CD07EB0AC}"/>
              </a:ext>
            </a:extLst>
          </p:cNvPr>
          <p:cNvSpPr/>
          <p:nvPr/>
        </p:nvSpPr>
        <p:spPr>
          <a:xfrm>
            <a:off x="1718019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+9%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E92D3FF3-C83B-CD79-CCC6-1B758896A30D}"/>
              </a:ext>
            </a:extLst>
          </p:cNvPr>
          <p:cNvSpPr/>
          <p:nvPr/>
        </p:nvSpPr>
        <p:spPr>
          <a:xfrm>
            <a:off x="5471089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+5%</a:t>
            </a: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348F4A39-639C-7FD2-F9BF-4C6695D73A9F}"/>
              </a:ext>
            </a:extLst>
          </p:cNvPr>
          <p:cNvSpPr/>
          <p:nvPr/>
        </p:nvSpPr>
        <p:spPr>
          <a:xfrm>
            <a:off x="6378025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+27%</a:t>
            </a: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0590E806-75D5-2749-00F3-CCCD4A9E8D18}"/>
              </a:ext>
            </a:extLst>
          </p:cNvPr>
          <p:cNvSpPr/>
          <p:nvPr/>
        </p:nvSpPr>
        <p:spPr>
          <a:xfrm>
            <a:off x="7279824" y="1235373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+4%</a:t>
            </a: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9A51A890-C80E-D5BC-7427-18C8A547688E}"/>
              </a:ext>
            </a:extLst>
          </p:cNvPr>
          <p:cNvSpPr/>
          <p:nvPr/>
        </p:nvSpPr>
        <p:spPr>
          <a:xfrm>
            <a:off x="8242943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+7%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541DF9AE-F5C1-D0A1-5CD2-C7FDA893A595}"/>
              </a:ext>
            </a:extLst>
          </p:cNvPr>
          <p:cNvSpPr/>
          <p:nvPr/>
        </p:nvSpPr>
        <p:spPr>
          <a:xfrm>
            <a:off x="9206062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+12%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94FDD59A-CAD6-EABF-1FA1-116417260D06}"/>
              </a:ext>
            </a:extLst>
          </p:cNvPr>
          <p:cNvSpPr/>
          <p:nvPr/>
        </p:nvSpPr>
        <p:spPr>
          <a:xfrm>
            <a:off x="10169181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+8%</a:t>
            </a: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1EAB278-86CA-23DC-3C8E-A40750AC3A85}"/>
              </a:ext>
            </a:extLst>
          </p:cNvPr>
          <p:cNvSpPr/>
          <p:nvPr/>
        </p:nvSpPr>
        <p:spPr>
          <a:xfrm>
            <a:off x="11070980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+23%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CB59AB22-F930-259F-21C5-521A9030C6B1}"/>
              </a:ext>
            </a:extLst>
          </p:cNvPr>
          <p:cNvSpPr/>
          <p:nvPr/>
        </p:nvSpPr>
        <p:spPr>
          <a:xfrm>
            <a:off x="4528410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+13%</a:t>
            </a:r>
          </a:p>
        </p:txBody>
      </p:sp>
      <p:sp>
        <p:nvSpPr>
          <p:cNvPr id="63" name="Rettangolo 62">
            <a:extLst>
              <a:ext uri="{FF2B5EF4-FFF2-40B4-BE49-F238E27FC236}">
                <a16:creationId xmlns:a16="http://schemas.microsoft.com/office/drawing/2014/main" id="{1F7A7E47-84E4-0A66-BA31-06BB2503F03B}"/>
              </a:ext>
            </a:extLst>
          </p:cNvPr>
          <p:cNvSpPr/>
          <p:nvPr/>
        </p:nvSpPr>
        <p:spPr>
          <a:xfrm>
            <a:off x="3565291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+1%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id="{0B26835A-4884-2D7C-AC89-EED84FDEB12B}"/>
              </a:ext>
            </a:extLst>
          </p:cNvPr>
          <p:cNvSpPr/>
          <p:nvPr/>
        </p:nvSpPr>
        <p:spPr>
          <a:xfrm>
            <a:off x="2673292" y="1234726"/>
            <a:ext cx="942679" cy="430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539F"/>
                </a:solidFill>
              </a:rPr>
              <a:t>+17%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612B294-9732-E320-0344-C69F9B5BE889}"/>
              </a:ext>
            </a:extLst>
          </p:cNvPr>
          <p:cNvSpPr/>
          <p:nvPr/>
        </p:nvSpPr>
        <p:spPr>
          <a:xfrm>
            <a:off x="163640" y="196657"/>
            <a:ext cx="6887609" cy="67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tx1"/>
                </a:solidFill>
              </a:rPr>
              <a:t>Presenze certificate per ambito e confronto con 2021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Estate (maggio –  ottobre)</a:t>
            </a:r>
          </a:p>
        </p:txBody>
      </p:sp>
    </p:spTree>
    <p:extLst>
      <p:ext uri="{BB962C8B-B14F-4D97-AF65-F5344CB8AC3E}">
        <p14:creationId xmlns:p14="http://schemas.microsoft.com/office/powerpoint/2010/main" val="13928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B195595C-2A4B-4FF6-B995-34F338E9D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1620"/>
            <a:ext cx="1219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123F42FB-D2FC-4D01-988B-376046227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63" y="5235908"/>
            <a:ext cx="10607039" cy="10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buClrTx/>
            </a:pPr>
            <a:r>
              <a:rPr lang="it-IT" altLang="it-IT" sz="4267" dirty="0">
                <a:solidFill>
                  <a:srgbClr val="2E2E2D"/>
                </a:solidFill>
                <a:latin typeface="SohoGothicPro-Light" panose="020B0303030504020204" pitchFamily="34" charset="0"/>
              </a:rPr>
              <a:t>Turismo. La stagione estiva e le sfide future.</a:t>
            </a:r>
          </a:p>
          <a:p>
            <a:pPr lvl="0">
              <a:buClrTx/>
            </a:pPr>
            <a:r>
              <a:rPr lang="it-IT" altLang="it-IT" sz="2667" dirty="0">
                <a:solidFill>
                  <a:srgbClr val="2E2E2D"/>
                </a:solidFill>
                <a:latin typeface="SohoGothicPro-Light" panose="020B0303030504020204" pitchFamily="34" charset="0"/>
              </a:rPr>
              <a:t>Conferenza Stampa 17 novembre 2022</a:t>
            </a:r>
          </a:p>
        </p:txBody>
      </p:sp>
    </p:spTree>
    <p:extLst>
      <p:ext uri="{BB962C8B-B14F-4D97-AF65-F5344CB8AC3E}">
        <p14:creationId xmlns:p14="http://schemas.microsoft.com/office/powerpoint/2010/main" val="3301780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3996</TotalTime>
  <Words>350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SohoGothicPro-Light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Maccagnan Paolo</dc:creator>
  <cp:lastModifiedBy>Gutterer Elisabetta</cp:lastModifiedBy>
  <cp:revision>105</cp:revision>
  <cp:lastPrinted>2022-10-24T07:04:46Z</cp:lastPrinted>
  <dcterms:created xsi:type="dcterms:W3CDTF">2022-03-07T07:09:03Z</dcterms:created>
  <dcterms:modified xsi:type="dcterms:W3CDTF">2022-11-17T08:39:38Z</dcterms:modified>
</cp:coreProperties>
</file>